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3"/>
  </p:notesMasterIdLst>
  <p:sldIdLst>
    <p:sldId id="459" r:id="rId2"/>
    <p:sldId id="460" r:id="rId3"/>
    <p:sldId id="461" r:id="rId4"/>
    <p:sldId id="462" r:id="rId5"/>
    <p:sldId id="256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468" r:id="rId25"/>
    <p:sldId id="280" r:id="rId26"/>
    <p:sldId id="282" r:id="rId27"/>
    <p:sldId id="284" r:id="rId28"/>
    <p:sldId id="286" r:id="rId29"/>
    <p:sldId id="288" r:id="rId30"/>
    <p:sldId id="290" r:id="rId31"/>
    <p:sldId id="294" r:id="rId32"/>
    <p:sldId id="469" r:id="rId33"/>
    <p:sldId id="296" r:id="rId34"/>
    <p:sldId id="298" r:id="rId35"/>
    <p:sldId id="300" r:id="rId36"/>
    <p:sldId id="446" r:id="rId37"/>
    <p:sldId id="443" r:id="rId38"/>
    <p:sldId id="445" r:id="rId39"/>
    <p:sldId id="447" r:id="rId40"/>
    <p:sldId id="448" r:id="rId41"/>
    <p:sldId id="449" r:id="rId42"/>
    <p:sldId id="450" r:id="rId43"/>
    <p:sldId id="465" r:id="rId44"/>
    <p:sldId id="307" r:id="rId45"/>
    <p:sldId id="451" r:id="rId46"/>
    <p:sldId id="452" r:id="rId47"/>
    <p:sldId id="453" r:id="rId48"/>
    <p:sldId id="454" r:id="rId49"/>
    <p:sldId id="456" r:id="rId50"/>
    <p:sldId id="466" r:id="rId51"/>
    <p:sldId id="467" r:id="rId52"/>
    <p:sldId id="458" r:id="rId53"/>
    <p:sldId id="301" r:id="rId54"/>
    <p:sldId id="302" r:id="rId55"/>
    <p:sldId id="303" r:id="rId56"/>
    <p:sldId id="304" r:id="rId57"/>
    <p:sldId id="306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8" r:id="rId66"/>
    <p:sldId id="319" r:id="rId67"/>
    <p:sldId id="320" r:id="rId68"/>
    <p:sldId id="464" r:id="rId69"/>
    <p:sldId id="470" r:id="rId70"/>
    <p:sldId id="471" r:id="rId71"/>
    <p:sldId id="321" r:id="rId72"/>
    <p:sldId id="322" r:id="rId73"/>
    <p:sldId id="323" r:id="rId74"/>
    <p:sldId id="324" r:id="rId75"/>
    <p:sldId id="325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40" r:id="rId89"/>
    <p:sldId id="339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8" r:id="rId117"/>
    <p:sldId id="369" r:id="rId118"/>
    <p:sldId id="370" r:id="rId119"/>
    <p:sldId id="371" r:id="rId120"/>
    <p:sldId id="372" r:id="rId121"/>
    <p:sldId id="373" r:id="rId122"/>
    <p:sldId id="375" r:id="rId123"/>
    <p:sldId id="315" r:id="rId124"/>
    <p:sldId id="316" r:id="rId125"/>
    <p:sldId id="317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472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42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05" autoAdjust="0"/>
  </p:normalViewPr>
  <p:slideViewPr>
    <p:cSldViewPr snapToGrid="0">
      <p:cViewPr varScale="1">
        <p:scale>
          <a:sx n="50" d="100"/>
          <a:sy n="50" d="100"/>
        </p:scale>
        <p:origin x="114" y="16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4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5690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tringr.tidyverse.org/articles/regular-expression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hyperlink" Target="file:///\\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Autumn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14075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 bldLvl="5" animBg="1" advAuto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  <p:extLst>
      <p:ext uri="{BB962C8B-B14F-4D97-AF65-F5344CB8AC3E}">
        <p14:creationId xmlns:p14="http://schemas.microsoft.com/office/powerpoint/2010/main" val="21507922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build="p" bldLvl="5" animBg="1" advAuto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atomic vector augmented with attributes, including a class, which lets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Access the attributes of an augmented vector with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/>
              <a:t>and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 err="1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</a:t>
            </a:r>
            <a:r>
              <a:rPr dirty="0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94077320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0800" y="5027908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357" y="5397886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5400" dirty="0"/>
              <a:t>To parse strings as dates, use a y, m, d, h, m, s combo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ISO 8601</a:t>
            </a:r>
            <a:endParaRPr dirty="0"/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07752" y="4237240"/>
            <a:ext cx="16368496" cy="6460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You say “To-may-to”: MM/DD/YYYY</a:t>
            </a:r>
          </a:p>
          <a:p>
            <a:endParaRPr lang="en-GB" dirty="0"/>
          </a:p>
          <a:p>
            <a:r>
              <a:rPr lang="en-GB" dirty="0"/>
              <a:t>I say “To-</a:t>
            </a:r>
            <a:r>
              <a:rPr lang="en-GB" dirty="0" err="1"/>
              <a:t>mah</a:t>
            </a:r>
            <a:r>
              <a:rPr lang="en-GB" dirty="0"/>
              <a:t>-to”: DD/MM/YYYY</a:t>
            </a:r>
          </a:p>
          <a:p>
            <a:endParaRPr lang="en-GB" dirty="0"/>
          </a:p>
          <a:p>
            <a:r>
              <a:rPr lang="en-GB" dirty="0"/>
              <a:t>ISO 8601 says: YYYY-MM-DD</a:t>
            </a:r>
            <a:r>
              <a:rPr lang="en-GB" b="1" dirty="0"/>
              <a:t>T</a:t>
            </a:r>
            <a:r>
              <a:rPr lang="en-GB" dirty="0"/>
              <a:t>HH:MM:SS+00:00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4842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Extract components by name with a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rPr dirty="0"/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4830792" y="5742349"/>
            <a:ext cx="5214982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dirty="0"/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6" y="5681429"/>
            <a:ext cx="5620570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r"/>
            <a:r>
              <a:rPr dirty="0"/>
              <a:t>function 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20 </a:t>
            </a:r>
            <a:r>
              <a:rPr dirty="0"/>
              <a:t>July,</a:t>
            </a:r>
            <a:r>
              <a:rPr lang="en-GB" dirty="0"/>
              <a:t> </a:t>
            </a:r>
            <a:r>
              <a:rPr dirty="0"/>
              <a:t>1969 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  <p:sp>
        <p:nvSpPr>
          <p:cNvPr id="7" name="July, 20 1969">
            <a:extLst>
              <a:ext uri="{FF2B5EF4-FFF2-40B4-BE49-F238E27FC236}">
                <a16:creationId xmlns:a16="http://schemas.microsoft.com/office/drawing/2014/main" id="{B6C14197-7E39-431A-9E3A-03E340AB7995}"/>
              </a:ext>
            </a:extLst>
          </p:cNvPr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03 Oct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</a:rPr>
              <a:t>1993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80279-7056-4B47-823D-A8AA66728D21}"/>
              </a:ext>
            </a:extLst>
          </p:cNvPr>
          <p:cNvSpPr txBox="1"/>
          <p:nvPr/>
        </p:nvSpPr>
        <p:spPr>
          <a:xfrm>
            <a:off x="3270487" y="5529862"/>
            <a:ext cx="17843025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Mike K Smith joins Pfizer, Sandwich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"825897600s (~26.17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"763862400s (~24.21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oday()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>
            <p:extLst>
              <p:ext uri="{D42A27DB-BD31-4B8C-83A1-F6EECF244321}">
                <p14:modId xmlns:p14="http://schemas.microsoft.com/office/powerpoint/2010/main" val="14618746"/>
              </p:ext>
            </p:extLst>
          </p:nvPr>
        </p:nvGraphicFramePr>
        <p:xfrm>
          <a:off x="5842692" y="2853667"/>
          <a:ext cx="1360124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001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90" name="march_11 + days(1)…"/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08:00:00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0311018-9908-4E40-9073-747F0CC76985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B406841E-1BE6-4547-AADB-703E3AE8DF5E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B170303-A559-4842-9D45-51FCF77CDC60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3BA45E55-A052-4A1C-9BAE-3086AB359634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>
            <p:extLst>
              <p:ext uri="{D42A27DB-BD31-4B8C-83A1-F6EECF244321}">
                <p14:modId xmlns:p14="http://schemas.microsoft.com/office/powerpoint/2010/main" val="3877103125"/>
              </p:ext>
            </p:extLst>
          </p:nvPr>
        </p:nvGraphicFramePr>
        <p:xfrm>
          <a:off x="5842692" y="2853667"/>
          <a:ext cx="13480478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939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875678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time span that is </a:t>
            </a:r>
            <a:r>
              <a:rPr b="1" dirty="0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202746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07F0-65A8-4E8F-A807-3EA8C5B2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7751E-779F-435C-BAD8-E181CC6280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47482" y="3786188"/>
            <a:ext cx="22089035" cy="688489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[1] "."                                                     "EGmb_150_mg/day_(BID)"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[3] "EGmb_300_mg/day_(BID)"                                 "EGmb_50_mg/day_(BID)"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[5] "EGmb_600_mg/day_(BID)"                                 "Placebo"             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[7] "examplumab_10mg/kg/day"                                "examplumab_150_mg/day(TID)"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[9] "examplumab_15mg/kg/day"                                "examplumab_2.5mg/kg/day"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[11] "examplumab_5mg/kg/day"                                 "EXAMPLUMAB_600_mg/day(TID)"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[13] "EXAMPLUMAB_600_mg/day_(BID)"                           "EXAMPLUMAB_600_mg/day_(TID)"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[15] "examplumab_Level_1_2.5_mg/kg/day_[max_150_mg/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"examplumab_Level_2_10_mg/kg/day_[max_600_mg/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ACB3E-3BE2-4EE2-8D37-D19EB63D3C3C}"/>
              </a:ext>
            </a:extLst>
          </p:cNvPr>
          <p:cNvSpPr/>
          <p:nvPr/>
        </p:nvSpPr>
        <p:spPr>
          <a:xfrm>
            <a:off x="0" y="13142259"/>
            <a:ext cx="2599765" cy="43030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01604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3E3C725-6B04-4550-88DD-24B569B33529}"/>
              </a:ext>
            </a:extLst>
          </p:cNvPr>
          <p:cNvSpPr/>
          <p:nvPr/>
        </p:nvSpPr>
        <p:spPr>
          <a:xfrm>
            <a:off x="8089781" y="7347082"/>
            <a:ext cx="6199632" cy="3837220"/>
          </a:xfrm>
          <a:prstGeom prst="wedgeRoundRectCallout">
            <a:avLst>
              <a:gd name="adj1" fmla="val 26888"/>
              <a:gd name="adj2" fmla="val -9471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F311BE4-F508-4488-9670-2A180C260933}"/>
              </a:ext>
            </a:extLst>
          </p:cNvPr>
          <p:cNvSpPr/>
          <p:nvPr/>
        </p:nvSpPr>
        <p:spPr>
          <a:xfrm>
            <a:off x="14486084" y="7347082"/>
            <a:ext cx="6034883" cy="3837220"/>
          </a:xfrm>
          <a:prstGeom prst="wedgeRoundRectCallout">
            <a:avLst>
              <a:gd name="adj1" fmla="val -19318"/>
              <a:gd name="adj2" fmla="val -94707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string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944026" y="3158951"/>
            <a:ext cx="12495948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Ex</a:t>
            </a:r>
            <a:r>
              <a:rPr dirty="0"/>
              <a:t>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D2732-59F4-4709-A14A-C37A529FF51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AAA520EF-1F99-4428-8043-64211FF7C846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1,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931A9-EF91-4C24-8442-7C5CDA007CFF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xamplumab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23A659D6-5C64-4A65-821A-88E977DAD9E8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83DC-BEFB-4631-8B18-F341CF6E7B8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EB0C6-BC6D-4831-92C4-BC49277219D8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818799B4-FE56-4240-B005-B80CC416E705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-3)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examplumab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FB1C7-F1D1-427A-AFFD-B65077E0D81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79DF3A1E-7849-428E-87A3-4DBDF47EF9B1}"/>
              </a:ext>
            </a:extLst>
          </p:cNvPr>
          <p:cNvSpPr txBox="1">
            <a:spLocks/>
          </p:cNvSpPr>
          <p:nvPr/>
        </p:nvSpPr>
        <p:spPr>
          <a:xfrm>
            <a:off x="4202692" y="3158951"/>
            <a:ext cx="15978615" cy="5273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 &lt;-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 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(s, 1,2) &lt;- "ex"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5E835-D9B4-4AF6-8EAE-A14D82FD5088}"/>
              </a:ext>
            </a:extLst>
          </p:cNvPr>
          <p:cNvSpPr/>
          <p:nvPr/>
        </p:nvSpPr>
        <p:spPr>
          <a:xfrm>
            <a:off x="107771" y="13041442"/>
            <a:ext cx="2563711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2CD89-9B89-4DAF-AF36-804468D7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290" y="4959679"/>
            <a:ext cx="20903419" cy="676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28D0BE3-7930-4A77-B13A-947BC27B13D6}"/>
              </a:ext>
            </a:extLst>
          </p:cNvPr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GB" sz="6000" dirty="0">
                <a:solidFill>
                  <a:schemeClr val="tx1"/>
                </a:solidFill>
              </a:rPr>
              <a:t>In the RStudio Console, start typing “str_” and hit TAB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7442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033168" y="3134479"/>
            <a:ext cx="14317663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TRUE, TRUE,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71104-DB2A-4C1F-8A93-A1755A12646D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  </a:t>
            </a:r>
            <a:r>
              <a:rPr dirty="0"/>
              <a:t>FALSE  </a:t>
            </a:r>
            <a:r>
              <a:rPr lang="en-GB" dirty="0"/>
              <a:t>FALSE</a:t>
            </a:r>
            <a:endParaRPr dirty="0"/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10FB558A-EA3B-49BA-B4F6-6BB0C9957D29}"/>
              </a:ext>
            </a:extLst>
          </p:cNvPr>
          <p:cNvSpPr txBox="1">
            <a:spLocks/>
          </p:cNvSpPr>
          <p:nvPr/>
        </p:nvSpPr>
        <p:spPr>
          <a:xfrm>
            <a:off x="5033168" y="3134479"/>
            <a:ext cx="14317663" cy="443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str_detect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(strings, “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14E3A-2B1A-41A0-9CA9-F086D9251CB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730375" y="3227445"/>
            <a:ext cx="20923250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</a:t>
            </a:r>
            <a:r>
              <a:rPr dirty="0"/>
              <a:t>  TRUE</a:t>
            </a:r>
            <a:r>
              <a:rPr lang="en-GB" dirty="0"/>
              <a:t> 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8224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word(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&lt;nth&gt; word </a:t>
            </a:r>
            <a:r>
              <a:rPr dirty="0"/>
              <a:t>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7" y="4994535"/>
            <a:ext cx="1651437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start = 1, end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 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890663" y="7291917"/>
            <a:ext cx="4535932" cy="2917819"/>
          </a:xfrm>
          <a:prstGeom prst="wedgeRoundRectCallout">
            <a:avLst>
              <a:gd name="adj1" fmla="val 61684"/>
              <a:gd name="adj2" fmla="val -10274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find words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5616101" y="7291916"/>
            <a:ext cx="5864699" cy="2917819"/>
          </a:xfrm>
          <a:prstGeom prst="wedgeRoundRectCallout">
            <a:avLst>
              <a:gd name="adj1" fmla="val 24316"/>
              <a:gd name="adj2" fmla="val -9829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“word” to extract within each string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384BE0B-4541-4FF5-8CA7-DD65DB21E1A2}"/>
              </a:ext>
            </a:extLst>
          </p:cNvPr>
          <p:cNvSpPr/>
          <p:nvPr/>
        </p:nvSpPr>
        <p:spPr>
          <a:xfrm>
            <a:off x="11670306" y="7306733"/>
            <a:ext cx="5864699" cy="2917819"/>
          </a:xfrm>
          <a:prstGeom prst="wedgeRoundRectCallout">
            <a:avLst>
              <a:gd name="adj1" fmla="val -22660"/>
              <a:gd name="adj2" fmla="val -9775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“word” to extract within each string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0D76E30-C2A9-4F84-8BB1-C8922EDE1F8B}"/>
              </a:ext>
            </a:extLst>
          </p:cNvPr>
          <p:cNvSpPr/>
          <p:nvPr/>
        </p:nvSpPr>
        <p:spPr>
          <a:xfrm>
            <a:off x="17724510" y="7291915"/>
            <a:ext cx="5864699" cy="2917819"/>
          </a:xfrm>
          <a:prstGeom prst="wedgeRoundRectCallout">
            <a:avLst>
              <a:gd name="adj1" fmla="val -28145"/>
              <a:gd name="adj2" fmla="val -102977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Separating character between “words”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BC2A8-8261-4F99-8072-1B402736534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68225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0E9A0-DEEC-47A6-A9D9-3B572DE9076C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0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10mg/kg/day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675CB-1EC1-45B7-8A3C-EB967D3E4D62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9418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3083348888"/>
              </p:ext>
            </p:extLst>
          </p:nvPr>
        </p:nvGraphicFramePr>
        <p:xfrm>
          <a:off x="6162758" y="738669"/>
          <a:ext cx="12058483" cy="12238662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
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(cleaning) data</a:t>
                      </a:r>
                      <a:endParaRPr sz="4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r>
                        <a:rPr lang="en-GB" sz="3600" b="0" baseline="3000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nd</a:t>
                      </a: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reshaping data</a:t>
                      </a:r>
                      <a:endParaRPr sz="4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</a:t>
                      </a:r>
                      <a:r>
                        <a:rPr lang="en-GB" sz="3600" b="0" baseline="3000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b="0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Nov</a:t>
                      </a:r>
                      <a:endParaRPr sz="3600" b="0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84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4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r>
                        <a:rPr lang="en-GB" sz="3600" b="1" baseline="30000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89078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6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4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</a:t>
                      </a:r>
                    </a:p>
                    <a:p>
                      <a:pPr defTabSz="914400">
                        <a:defRPr sz="1800"/>
                      </a:pPr>
                      <a:r>
                        <a:rPr lang="en-GB" sz="46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Reporting</a:t>
                      </a:r>
                      <a:endParaRPr sz="4600" b="1" dirty="0">
                        <a:solidFill>
                          <a:srgbClr val="FF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r>
                        <a:rPr lang="en-GB" sz="36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6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Dec</a:t>
                      </a:r>
                      <a:endParaRPr sz="36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B05F8B7-8994-48B4-81DD-5317E9F71866}"/>
              </a:ext>
            </a:extLst>
          </p:cNvPr>
          <p:cNvSpPr/>
          <p:nvPr/>
        </p:nvSpPr>
        <p:spPr>
          <a:xfrm>
            <a:off x="183971" y="13166724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F9D85-3A0C-4275-A601-EBBF9E0F3A91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3077659" y="3227445"/>
            <a:ext cx="182286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(BID)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136F4-F5BE-4009-B820-37CB9DC7BC05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668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str_extract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part of strings that match the pattern</a:t>
            </a:r>
            <a:r>
              <a:rPr dirty="0"/>
              <a:t>. </a:t>
            </a:r>
          </a:p>
        </p:txBody>
      </p:sp>
      <p:sp>
        <p:nvSpPr>
          <p:cNvPr id="437" name="Rectangle"/>
          <p:cNvSpPr/>
          <p:nvPr/>
        </p:nvSpPr>
        <p:spPr>
          <a:xfrm>
            <a:off x="6406743" y="4672019"/>
            <a:ext cx="1052712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489740" y="4972019"/>
            <a:ext cx="1048340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489740" y="71264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127744" y="71264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CD433-C68E-480D-987D-E6CC3B5DA15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8471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812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461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7454899"/>
            <a:ext cx="18236252" cy="491322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"150mg_bid"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"[: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:]+")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"150mg bid"</a:t>
            </a:r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7556499"/>
            <a:ext cx="18033796" cy="46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2" y="3191946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  <a:r>
              <a:rPr lang="en-GB" dirty="0"/>
              <a:t> [:digit:]mg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Find out more at :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sz="6000" dirty="0">
                <a:sym typeface="Source Sans Pro Light"/>
                <a:hlinkClick r:id="rId4"/>
              </a:rPr>
              <a:t>https://stringr.tidyverse.org/articles/regular-expressions.html</a:t>
            </a:r>
            <a:endParaRPr dirty="0"/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02AA1-D4E7-4573-9418-7A7D5FA0F6E3}"/>
              </a:ext>
            </a:extLst>
          </p:cNvPr>
          <p:cNvSpPr/>
          <p:nvPr/>
        </p:nvSpPr>
        <p:spPr>
          <a:xfrm>
            <a:off x="107771" y="13041442"/>
            <a:ext cx="2428558" cy="46209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2" uiExpand="1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(parts)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3416301" y="75709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9940044" y="75709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4233944" y="75599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33401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150mg_bid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1096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str_replace_all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762501" y="75328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1286244" y="75328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5580144" y="75218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716161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str_replace_all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 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175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str_subset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6624228" y="4815859"/>
            <a:ext cx="111703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959599" y="5003512"/>
            <a:ext cx="111239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624228" y="7055328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949137" y="7055328"/>
            <a:ext cx="3845399" cy="1998418"/>
          </a:xfrm>
          <a:prstGeom prst="wedgeRoundRectCallout">
            <a:avLst>
              <a:gd name="adj1" fmla="val -16170"/>
              <a:gd name="adj2" fmla="val -11128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170673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512887" y="3227445"/>
            <a:ext cx="21358225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subset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Examplumab</a:t>
            </a:r>
            <a:r>
              <a:rPr lang="en-GB" dirty="0"/>
              <a:t>", "</a:t>
            </a:r>
            <a:r>
              <a:rPr lang="en-GB" dirty="0" err="1"/>
              <a:t>examplumab</a:t>
            </a:r>
            <a:r>
              <a:rPr lang="en-GB" dirty="0"/>
              <a:t>"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22266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Use the str_ functions to clean up the vector of treatment information.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Make the treatment names consistent i.e. all lower case, consistent drug names i.e. change “</a:t>
            </a:r>
            <a:r>
              <a:rPr lang="en-GB" dirty="0" err="1"/>
              <a:t>Egmb</a:t>
            </a:r>
            <a:r>
              <a:rPr lang="en-GB" dirty="0"/>
              <a:t>” to “</a:t>
            </a:r>
            <a:r>
              <a:rPr lang="en-GB" dirty="0" err="1"/>
              <a:t>examplumab</a:t>
            </a:r>
            <a:r>
              <a:rPr lang="en-GB" dirty="0"/>
              <a:t>”.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Extract the treatment names i.e. “placebo” and “</a:t>
            </a:r>
            <a:r>
              <a:rPr lang="en-GB" dirty="0" err="1"/>
              <a:t>examplumab</a:t>
            </a:r>
            <a:r>
              <a:rPr lang="en-GB" dirty="0"/>
              <a:t>”.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Try to extract dosing information e.g. 10mg/kg/day.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many distinct treatments </a:t>
            </a:r>
            <a:r>
              <a:rPr lang="en-GB"/>
              <a:t>are there?</a:t>
            </a:r>
            <a:endParaRPr lang="en-GB"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0A5DD-B9A1-4F2C-8FAE-F0DC64255F7B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107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C803C-1014-48E3-9E62-C58AB6C5DA80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DFB3-4DCE-4E98-935A-1E40CCEF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795337"/>
            <a:ext cx="15678150" cy="1212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29220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1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"\\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r>
              <a:rPr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 (and a bit)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Subset out the treatment labels have decimal dose values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(HINTS: regex pattern </a:t>
            </a:r>
            <a:r>
              <a:rPr lang="en-GB" dirty="0">
                <a:hlinkClick r:id="rId4" action="ppaction://hlinkfile"/>
              </a:rPr>
              <a:t>\\d</a:t>
            </a:r>
            <a:r>
              <a:rPr lang="en-GB" dirty="0"/>
              <a:t> finds numeric values; `+` finds 1 or more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instances of some pattern)</a:t>
            </a:r>
            <a:endParaRPr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939182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myTrts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(pattern = "\\d+\\.+\\d+")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"examplumab_2.5mg/kg/day"                             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[2] "examplumab_Level_1_2.5_mg/kg/day_[max_150_mg/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set of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</a:t>
            </a:r>
            <a:r>
              <a:rPr b="1" i="1" dirty="0"/>
              <a:t>ordered</a:t>
            </a:r>
            <a:r>
              <a:rPr dirty="0"/>
              <a:t> set of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 dirty="0">
                <a:solidFill>
                  <a:srgbClr val="90B371"/>
                </a:solidFill>
              </a:rPr>
              <a:t>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396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b="1" dirty="0"/>
              <a:t>WHY?  </a:t>
            </a:r>
            <a:r>
              <a:rPr lang="en-GB" dirty="0"/>
              <a:t>Statistical models. </a:t>
            </a:r>
          </a:p>
          <a:p>
            <a:r>
              <a:rPr lang="en-GB" dirty="0"/>
              <a:t>If you include a categorical covariate with 2 or more levels then you need to tell the model which level is the reference level.</a:t>
            </a:r>
          </a:p>
          <a:p>
            <a:endParaRPr lang="en-GB" dirty="0"/>
          </a:p>
          <a:p>
            <a:r>
              <a:rPr lang="en-GB" b="1" dirty="0"/>
              <a:t>QUESTION</a:t>
            </a:r>
            <a:r>
              <a:rPr lang="en-GB" dirty="0"/>
              <a:t>: Which vehicle class is the reference in the model below? Is it a good reference category?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FFA6A-4878-4974-8A49-0AF55455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94" y="7499090"/>
            <a:ext cx="18198776" cy="4909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32434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Quick change to factor: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(&lt;variable&gt;)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FD43C-F13D-49E4-AA7B-81DDFD5A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26" y="5025005"/>
            <a:ext cx="19775447" cy="707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436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C245EEAD-AC4B-46C8-B5DA-6C0F9AC2B0C7}"/>
              </a:ext>
            </a:extLst>
          </p:cNvPr>
          <p:cNvSpPr txBox="1"/>
          <p:nvPr/>
        </p:nvSpPr>
        <p:spPr>
          <a:xfrm>
            <a:off x="8563680" y="7716815"/>
            <a:ext cx="4027305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9244628" cy="16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Factor ordering can help organise data for tables and figures:</a:t>
            </a:r>
            <a:endParaRPr b="1" dirty="0">
              <a:solidFill>
                <a:srgbClr val="90B37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Rectangle"/>
          <p:cNvSpPr/>
          <p:nvPr/>
        </p:nvSpPr>
        <p:spPr>
          <a:xfrm>
            <a:off x="2598934" y="4906540"/>
            <a:ext cx="19220896" cy="81349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5100415"/>
            <a:ext cx="18813383" cy="769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 &lt;- 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10mg","Egmb 5mg",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sort(Tx)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 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TxFac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factor(Tx,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levels=c("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5mg","Egmb 10mg"),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labels = c("Placebo",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"Examplumab 10mg")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 Placebo       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Levels: Placebo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66E4-B608-4F0B-A3A6-DF4296D5E9F6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442739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2F5AD-C974-46C8-9D0D-8EA8AEE981B1}"/>
              </a:ext>
            </a:extLst>
          </p:cNvPr>
          <p:cNvSpPr txBox="1"/>
          <p:nvPr/>
        </p:nvSpPr>
        <p:spPr>
          <a:xfrm>
            <a:off x="19675173" y="1686907"/>
            <a:ext cx="312264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Anagram!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4BB67B-B7D8-4451-AF4C-E6FD367CFB02}"/>
              </a:ext>
            </a:extLst>
          </p:cNvPr>
          <p:cNvCxnSpPr/>
          <p:nvPr/>
        </p:nvCxnSpPr>
        <p:spPr>
          <a:xfrm flipH="1">
            <a:off x="14469192" y="2205318"/>
            <a:ext cx="506911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prstGeom prst="wedgeRoundRectCallout">
            <a:avLst>
              <a:gd name="adj1" fmla="val 60214"/>
              <a:gd name="adj2" fmla="val -33364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Why is the Y axis in this order?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109766C-30AC-4B28-A82F-652FF01E9C4B}"/>
              </a:ext>
            </a:extLst>
          </p:cNvPr>
          <p:cNvSpPr/>
          <p:nvPr/>
        </p:nvSpPr>
        <p:spPr>
          <a:xfrm>
            <a:off x="416072" y="3727618"/>
            <a:ext cx="4042488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Collapse levels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7641</Words>
  <Application>Microsoft Office PowerPoint</Application>
  <PresentationFormat>Custom</PresentationFormat>
  <Paragraphs>1239</Paragraphs>
  <Slides>191</Slides>
  <Notes>1</Notes>
  <HiddenSlides>28</HiddenSlides>
  <MMClips>12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205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data</vt:lpstr>
      <vt:lpstr>PowerPoint Presentation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Quiz</vt:lpstr>
      <vt:lpstr>Your Turn 2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 2 (and a bit)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76</cp:revision>
  <dcterms:modified xsi:type="dcterms:W3CDTF">2019-12-05T14:40:01Z</dcterms:modified>
</cp:coreProperties>
</file>